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1" r:id="rId1"/>
  </p:sldMasterIdLst>
  <p:notesMasterIdLst>
    <p:notesMasterId r:id="rId20"/>
  </p:notesMasterIdLst>
  <p:sldIdLst>
    <p:sldId id="256" r:id="rId2"/>
    <p:sldId id="261" r:id="rId3"/>
    <p:sldId id="257" r:id="rId4"/>
    <p:sldId id="258" r:id="rId5"/>
    <p:sldId id="271" r:id="rId6"/>
    <p:sldId id="260" r:id="rId7"/>
    <p:sldId id="263" r:id="rId8"/>
    <p:sldId id="273" r:id="rId9"/>
    <p:sldId id="282" r:id="rId10"/>
    <p:sldId id="276" r:id="rId11"/>
    <p:sldId id="277" r:id="rId12"/>
    <p:sldId id="265" r:id="rId13"/>
    <p:sldId id="278" r:id="rId14"/>
    <p:sldId id="279" r:id="rId15"/>
    <p:sldId id="262" r:id="rId16"/>
    <p:sldId id="280" r:id="rId17"/>
    <p:sldId id="264" r:id="rId18"/>
    <p:sldId id="281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48B75"/>
    <a:srgbClr val="BBE0C0"/>
    <a:srgbClr val="A5D6AB"/>
    <a:srgbClr val="A9D4E1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010"/>
    <p:restoredTop sz="80123"/>
  </p:normalViewPr>
  <p:slideViewPr>
    <p:cSldViewPr snapToGrid="0">
      <p:cViewPr varScale="1">
        <p:scale>
          <a:sx n="49" d="100"/>
          <a:sy n="49" d="100"/>
        </p:scale>
        <p:origin x="200" y="10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image1.png>
</file>

<file path=ppt/media/image10.jpeg>
</file>

<file path=ppt/media/image11.jpeg>
</file>

<file path=ppt/media/image12.png>
</file>

<file path=ppt/media/image120.png>
</file>

<file path=ppt/media/image13.png>
</file>

<file path=ppt/media/image2.jpe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jpe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92446B-83DB-E145-A04D-D32830F6D5A9}" type="datetimeFigureOut">
              <a:rPr lang="en-US" smtClean="0"/>
              <a:t>9/6/24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5E522C-7B4A-6D4B-AEF1-F81D7C076B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7490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Bioremediation: heavy metals like lead, copper, zinc, arsenic removed efficiently from waters with nonlethal concentrations</a:t>
            </a:r>
          </a:p>
          <a:p>
            <a:r>
              <a:rPr lang="en-US" dirty="0"/>
              <a:t>Livestock feed: high protein content (20-40%), low fiber. Good fodder for fish and poultry. Also used for feeding ducks</a:t>
            </a:r>
          </a:p>
          <a:p>
            <a:r>
              <a:rPr lang="en-US" dirty="0"/>
              <a:t>Biofuel: can be used for bioethanol production</a:t>
            </a:r>
          </a:p>
          <a:p>
            <a:r>
              <a:rPr lang="en-US" dirty="0" err="1"/>
              <a:t>Ecotox</a:t>
            </a:r>
            <a:r>
              <a:rPr lang="en-US" dirty="0"/>
              <a:t>: used to assess toxicology of wastewater and landfill leachates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5E522C-7B4A-6D4B-AEF1-F81D7C076B2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7832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Bioremediation: heavy metals like lead, copper, zinc, arsenic removed efficiently from waters with nonlethal concentrations</a:t>
            </a:r>
          </a:p>
          <a:p>
            <a:r>
              <a:rPr lang="en-US" dirty="0"/>
              <a:t>Livestock feed: high protein content (20-40%), low fiber. Good fodder for fish and poultry. Also used for feeding ducks</a:t>
            </a:r>
          </a:p>
          <a:p>
            <a:r>
              <a:rPr lang="en-US" dirty="0"/>
              <a:t>Biofuel: can be used for bioethanol production</a:t>
            </a:r>
          </a:p>
          <a:p>
            <a:r>
              <a:rPr lang="en-US" dirty="0" err="1"/>
              <a:t>Ecotox</a:t>
            </a:r>
            <a:r>
              <a:rPr lang="en-US" dirty="0"/>
              <a:t>: used to assess toxicology of wastewater and landfill leachates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5E522C-7B4A-6D4B-AEF1-F81D7C076B2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6590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Helvetica" pitchFamily="2" charset="0"/>
              </a:rPr>
              <a:t>Experimental treatments:</a:t>
            </a:r>
          </a:p>
          <a:p>
            <a:pPr lvl="1"/>
            <a:r>
              <a:rPr lang="en-US" dirty="0">
                <a:latin typeface="Helvetica" pitchFamily="2" charset="0"/>
              </a:rPr>
              <a:t>Nutrient addition</a:t>
            </a:r>
          </a:p>
          <a:p>
            <a:pPr lvl="1"/>
            <a:r>
              <a:rPr lang="en-US" dirty="0">
                <a:latin typeface="Helvetica" pitchFamily="2" charset="0"/>
              </a:rPr>
              <a:t>Light availability</a:t>
            </a:r>
          </a:p>
          <a:p>
            <a:pPr lvl="1"/>
            <a:r>
              <a:rPr lang="en-US" dirty="0">
                <a:latin typeface="Helvetica" pitchFamily="2" charset="0"/>
              </a:rPr>
              <a:t>Initial density</a:t>
            </a:r>
          </a:p>
          <a:p>
            <a:pPr lvl="1"/>
            <a:r>
              <a:rPr lang="en-US" dirty="0">
                <a:latin typeface="Helvetica" pitchFamily="2" charset="0"/>
              </a:rPr>
              <a:t>Surface area</a:t>
            </a:r>
          </a:p>
          <a:p>
            <a:pPr lvl="1"/>
            <a:r>
              <a:rPr lang="en-US" dirty="0">
                <a:latin typeface="Helvetica" pitchFamily="2" charset="0"/>
              </a:rPr>
              <a:t>Design your own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5E522C-7B4A-6D4B-AEF1-F81D7C076B2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7061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Check 25Live or check with TA coordinator for room availability.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5E522C-7B4A-6D4B-AEF1-F81D7C076B2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2965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Sunlight</a:t>
            </a:r>
          </a:p>
          <a:p>
            <a:r>
              <a:rPr lang="en-US" dirty="0"/>
              <a:t>CO2</a:t>
            </a:r>
          </a:p>
          <a:p>
            <a:r>
              <a:rPr lang="en-US" dirty="0"/>
              <a:t>Water</a:t>
            </a:r>
          </a:p>
          <a:p>
            <a:r>
              <a:rPr lang="en-US" dirty="0"/>
              <a:t>Nutrients</a:t>
            </a:r>
          </a:p>
          <a:p>
            <a:r>
              <a:rPr lang="en-US" dirty="0"/>
              <a:t>Also could have room to grow (space) as an answer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5E522C-7B4A-6D4B-AEF1-F81D7C076B2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4054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Sunlight</a:t>
            </a:r>
          </a:p>
          <a:p>
            <a:r>
              <a:rPr lang="en-US" dirty="0"/>
              <a:t>CO2</a:t>
            </a:r>
          </a:p>
          <a:p>
            <a:r>
              <a:rPr lang="en-US" dirty="0"/>
              <a:t>Water</a:t>
            </a:r>
          </a:p>
          <a:p>
            <a:r>
              <a:rPr lang="en-US" dirty="0"/>
              <a:t>Nutrients</a:t>
            </a:r>
          </a:p>
          <a:p>
            <a:r>
              <a:rPr lang="en-US" dirty="0"/>
              <a:t>Also could have room to grow (space) as an answer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5E522C-7B4A-6D4B-AEF1-F81D7C076B2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7108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Match exponential vs logistic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5E522C-7B4A-6D4B-AEF1-F81D7C076B2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8446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3C5F2-4DF9-E843-88FA-32FEBDEA306A}" type="datetimeFigureOut">
              <a:rPr lang="en-US" smtClean="0"/>
              <a:t>9/6/24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37A29-AAEE-5A4D-A7FA-55D2D68B9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1826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3C5F2-4DF9-E843-88FA-32FEBDEA306A}" type="datetimeFigureOut">
              <a:rPr lang="en-US" smtClean="0"/>
              <a:t>9/6/24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37A29-AAEE-5A4D-A7FA-55D2D68B9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234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3C5F2-4DF9-E843-88FA-32FEBDEA306A}" type="datetimeFigureOut">
              <a:rPr lang="en-US" smtClean="0"/>
              <a:t>9/6/24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37A29-AAEE-5A4D-A7FA-55D2D68B9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6890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3C5F2-4DF9-E843-88FA-32FEBDEA306A}" type="datetimeFigureOut">
              <a:rPr lang="en-US" smtClean="0"/>
              <a:t>9/6/24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37A29-AAEE-5A4D-A7FA-55D2D68B9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9796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3C5F2-4DF9-E843-88FA-32FEBDEA306A}" type="datetimeFigureOut">
              <a:rPr lang="en-US" smtClean="0"/>
              <a:t>9/6/24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37A29-AAEE-5A4D-A7FA-55D2D68B9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23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3C5F2-4DF9-E843-88FA-32FEBDEA306A}" type="datetimeFigureOut">
              <a:rPr lang="en-US" smtClean="0"/>
              <a:t>9/6/24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37A29-AAEE-5A4D-A7FA-55D2D68B9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8394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3C5F2-4DF9-E843-88FA-32FEBDEA306A}" type="datetimeFigureOut">
              <a:rPr lang="en-US" smtClean="0"/>
              <a:t>9/6/24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37A29-AAEE-5A4D-A7FA-55D2D68B9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158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3C5F2-4DF9-E843-88FA-32FEBDEA306A}" type="datetimeFigureOut">
              <a:rPr lang="en-US" smtClean="0"/>
              <a:t>9/6/24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37A29-AAEE-5A4D-A7FA-55D2D68B9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632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3C5F2-4DF9-E843-88FA-32FEBDEA306A}" type="datetimeFigureOut">
              <a:rPr lang="en-US" smtClean="0"/>
              <a:t>9/6/24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37A29-AAEE-5A4D-A7FA-55D2D68B9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0575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3C5F2-4DF9-E843-88FA-32FEBDEA306A}" type="datetimeFigureOut">
              <a:rPr lang="en-US" smtClean="0"/>
              <a:t>9/6/24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37A29-AAEE-5A4D-A7FA-55D2D68B9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6324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3C5F2-4DF9-E843-88FA-32FEBDEA306A}" type="datetimeFigureOut">
              <a:rPr lang="en-US" smtClean="0"/>
              <a:t>9/6/24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37A29-AAEE-5A4D-A7FA-55D2D68B9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5475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43C5F2-4DF9-E843-88FA-32FEBDEA306A}" type="datetimeFigureOut">
              <a:rPr lang="en-US" smtClean="0"/>
              <a:t>9/6/24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337A29-AAEE-5A4D-A7FA-55D2D68B9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66364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0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Lemna minor (Common Duckweed)">
            <a:extLst>
              <a:ext uri="{FF2B5EF4-FFF2-40B4-BE49-F238E27FC236}">
                <a16:creationId xmlns:a16="http://schemas.microsoft.com/office/drawing/2014/main" id="{8A8400AA-77F7-6128-3B2C-D74B43AB8A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9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640"/>
                    </a14:imgEffect>
                    <a14:imgEffect>
                      <a14:saturation sat="16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2192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5B755E3-7118-03FC-47B1-B1E0FEC9576D}"/>
              </a:ext>
            </a:extLst>
          </p:cNvPr>
          <p:cNvSpPr/>
          <p:nvPr/>
        </p:nvSpPr>
        <p:spPr>
          <a:xfrm>
            <a:off x="1435767" y="2364205"/>
            <a:ext cx="9320463" cy="2129590"/>
          </a:xfrm>
          <a:prstGeom prst="rect">
            <a:avLst/>
          </a:prstGeom>
          <a:solidFill>
            <a:srgbClr val="FFFFFF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FBDD90-57CD-2602-CFE6-C3C2F5DDF5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7999" y="1077912"/>
            <a:ext cx="10914641" cy="2418957"/>
          </a:xfrm>
        </p:spPr>
        <p:txBody>
          <a:bodyPr>
            <a:norm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Helvetica" pitchFamily="2" charset="0"/>
              </a:rPr>
              <a:t>Lemna population growth!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79C931-650A-4935-F658-88B8508867B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Helvetica" pitchFamily="2" charset="0"/>
              </a:rPr>
              <a:t>Population</a:t>
            </a:r>
            <a:r>
              <a:rPr lang="en-US" dirty="0">
                <a:solidFill>
                  <a:schemeClr val="bg1"/>
                </a:solidFill>
              </a:rPr>
              <a:t> and community ecology lab #2</a:t>
            </a:r>
          </a:p>
          <a:p>
            <a:r>
              <a:rPr lang="en-US" sz="1400" dirty="0">
                <a:solidFill>
                  <a:schemeClr val="tx2">
                    <a:lumMod val="50000"/>
                  </a:schemeClr>
                </a:solidFill>
              </a:rPr>
              <a:t>K. Schroeder – 10/2023</a:t>
            </a:r>
          </a:p>
        </p:txBody>
      </p:sp>
    </p:spTree>
    <p:extLst>
      <p:ext uri="{BB962C8B-B14F-4D97-AF65-F5344CB8AC3E}">
        <p14:creationId xmlns:p14="http://schemas.microsoft.com/office/powerpoint/2010/main" val="37826516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FBB7A-0BA3-ED17-0152-95B30A023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Designing your experiment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3E7B73-0D91-1227-8FA5-B34A4ACE8A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Each group will be designing an experiment to ask a couple questions:</a:t>
            </a:r>
          </a:p>
          <a:p>
            <a:pPr lvl="1"/>
            <a:r>
              <a:rPr lang="en-US" dirty="0"/>
              <a:t>1. Does </a:t>
            </a:r>
            <a:r>
              <a:rPr lang="en-US" i="1" dirty="0"/>
              <a:t>Lemna minor </a:t>
            </a:r>
            <a:r>
              <a:rPr lang="en-US" dirty="0"/>
              <a:t>grow exponentially or logistically?</a:t>
            </a:r>
          </a:p>
          <a:p>
            <a:pPr lvl="1"/>
            <a:r>
              <a:rPr lang="en-US" dirty="0"/>
              <a:t>2. Do environmental variables affect the growth rate and carrying capacity (if applicable) of </a:t>
            </a:r>
            <a:r>
              <a:rPr lang="en-US" i="1" dirty="0"/>
              <a:t>Lemna minor</a:t>
            </a:r>
            <a:r>
              <a:rPr lang="en-US" dirty="0"/>
              <a:t>?</a:t>
            </a:r>
          </a:p>
          <a:p>
            <a:pPr lvl="1"/>
            <a:endParaRPr lang="en-US" dirty="0"/>
          </a:p>
          <a:p>
            <a:r>
              <a:rPr lang="en-US" dirty="0"/>
              <a:t>You can have up to 15 experimental replicates</a:t>
            </a:r>
          </a:p>
          <a:p>
            <a:pPr lvl="1"/>
            <a:r>
              <a:rPr lang="en-US" dirty="0"/>
              <a:t>Recommended designs:</a:t>
            </a:r>
          </a:p>
          <a:p>
            <a:pPr lvl="1"/>
            <a:r>
              <a:rPr lang="en-US" dirty="0"/>
              <a:t>3 treatments with 5 replicates each</a:t>
            </a:r>
          </a:p>
          <a:p>
            <a:pPr lvl="1"/>
            <a:r>
              <a:rPr lang="en-US" dirty="0"/>
              <a:t>5 treatments with 3 replicates each</a:t>
            </a:r>
          </a:p>
        </p:txBody>
      </p:sp>
    </p:spTree>
    <p:extLst>
      <p:ext uri="{BB962C8B-B14F-4D97-AF65-F5344CB8AC3E}">
        <p14:creationId xmlns:p14="http://schemas.microsoft.com/office/powerpoint/2010/main" val="32031842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1DCE12-DAE7-6A89-C827-E2C72268F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Helvetica" pitchFamily="2" charset="0"/>
              </a:rPr>
              <a:t>What plants need to grow review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7A5467-60DB-E917-F76C-D414C91CA457}"/>
              </a:ext>
            </a:extLst>
          </p:cNvPr>
          <p:cNvSpPr txBox="1"/>
          <p:nvPr/>
        </p:nvSpPr>
        <p:spPr>
          <a:xfrm>
            <a:off x="7944853" y="6642556"/>
            <a:ext cx="681789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chemeClr val="tx2">
                    <a:lumMod val="50000"/>
                  </a:schemeClr>
                </a:solidFill>
              </a:rPr>
              <a:t>https://</a:t>
            </a:r>
            <a:r>
              <a:rPr lang="en-US" sz="800" dirty="0" err="1">
                <a:solidFill>
                  <a:schemeClr val="tx2">
                    <a:lumMod val="50000"/>
                  </a:schemeClr>
                </a:solidFill>
              </a:rPr>
              <a:t>www.cgpplus.co.uk</a:t>
            </a:r>
            <a:r>
              <a:rPr lang="en-US" sz="800" dirty="0">
                <a:solidFill>
                  <a:schemeClr val="tx2">
                    <a:lumMod val="50000"/>
                  </a:schemeClr>
                </a:solidFill>
              </a:rPr>
              <a:t>/primary/ks2/science/s2wae55-what-plants-need-to-grow-poster-year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6227EF3-B478-904F-F09C-DB6B4246DF90}"/>
              </a:ext>
            </a:extLst>
          </p:cNvPr>
          <p:cNvGrpSpPr/>
          <p:nvPr/>
        </p:nvGrpSpPr>
        <p:grpSpPr>
          <a:xfrm>
            <a:off x="4190754" y="1585408"/>
            <a:ext cx="3810492" cy="4789634"/>
            <a:chOff x="3525790" y="1417983"/>
            <a:chExt cx="3810492" cy="4789634"/>
          </a:xfrm>
        </p:grpSpPr>
        <p:pic>
          <p:nvPicPr>
            <p:cNvPr id="10242" name="Picture 2" descr="What Plants Need To Grow Poster (Year 3) | CGP Plus">
              <a:extLst>
                <a:ext uri="{FF2B5EF4-FFF2-40B4-BE49-F238E27FC236}">
                  <a16:creationId xmlns:a16="http://schemas.microsoft.com/office/drawing/2014/main" id="{4C714404-8079-97FD-4E5E-A6FC6324784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70" t="11761" r="4713" b="8135"/>
            <a:stretch/>
          </p:blipFill>
          <p:spPr bwMode="auto">
            <a:xfrm>
              <a:off x="3525790" y="1417983"/>
              <a:ext cx="3810492" cy="478963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E78EB40-4F6C-E9FA-495D-509FBCB541D7}"/>
                </a:ext>
              </a:extLst>
            </p:cNvPr>
            <p:cNvSpPr/>
            <p:nvPr/>
          </p:nvSpPr>
          <p:spPr>
            <a:xfrm>
              <a:off x="3633849" y="2280062"/>
              <a:ext cx="973777" cy="795647"/>
            </a:xfrm>
            <a:prstGeom prst="rect">
              <a:avLst/>
            </a:prstGeom>
            <a:solidFill>
              <a:srgbClr val="A9D4E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99956DB-4511-BDC0-5BFA-ED58B1304692}"/>
                </a:ext>
              </a:extLst>
            </p:cNvPr>
            <p:cNvSpPr/>
            <p:nvPr/>
          </p:nvSpPr>
          <p:spPr>
            <a:xfrm>
              <a:off x="6470564" y="2301618"/>
              <a:ext cx="764427" cy="795647"/>
            </a:xfrm>
            <a:prstGeom prst="rect">
              <a:avLst/>
            </a:prstGeom>
            <a:solidFill>
              <a:srgbClr val="A9D4E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DD3174C-1667-92AA-10BE-FA3D161DC951}"/>
                </a:ext>
              </a:extLst>
            </p:cNvPr>
            <p:cNvSpPr/>
            <p:nvPr/>
          </p:nvSpPr>
          <p:spPr>
            <a:xfrm>
              <a:off x="6096000" y="4390631"/>
              <a:ext cx="764427" cy="264496"/>
            </a:xfrm>
            <a:prstGeom prst="rect">
              <a:avLst/>
            </a:prstGeom>
            <a:solidFill>
              <a:srgbClr val="A5D6A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EAE3059-E265-C671-EC29-39E07F7439FC}"/>
                </a:ext>
              </a:extLst>
            </p:cNvPr>
            <p:cNvSpPr/>
            <p:nvPr/>
          </p:nvSpPr>
          <p:spPr>
            <a:xfrm>
              <a:off x="3549650" y="4390631"/>
              <a:ext cx="1584769" cy="264496"/>
            </a:xfrm>
            <a:prstGeom prst="rect">
              <a:avLst/>
            </a:prstGeom>
            <a:solidFill>
              <a:srgbClr val="A5D6A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B0EAAB4-846F-AB37-D5B2-CEF692440B06}"/>
                </a:ext>
              </a:extLst>
            </p:cNvPr>
            <p:cNvSpPr/>
            <p:nvPr/>
          </p:nvSpPr>
          <p:spPr>
            <a:xfrm>
              <a:off x="3633849" y="4458613"/>
              <a:ext cx="500845" cy="264496"/>
            </a:xfrm>
            <a:prstGeom prst="rect">
              <a:avLst/>
            </a:prstGeom>
            <a:solidFill>
              <a:srgbClr val="A5D6A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296017E-EABD-2604-3606-3BFA648F11E0}"/>
                </a:ext>
              </a:extLst>
            </p:cNvPr>
            <p:cNvSpPr/>
            <p:nvPr/>
          </p:nvSpPr>
          <p:spPr>
            <a:xfrm>
              <a:off x="3549650" y="4178300"/>
              <a:ext cx="1881386" cy="212331"/>
            </a:xfrm>
            <a:prstGeom prst="rect">
              <a:avLst/>
            </a:prstGeom>
            <a:solidFill>
              <a:srgbClr val="BBE0C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01D4F11-4E80-CC09-A4A3-CDA5840F49FD}"/>
                </a:ext>
              </a:extLst>
            </p:cNvPr>
            <p:cNvSpPr/>
            <p:nvPr/>
          </p:nvSpPr>
          <p:spPr>
            <a:xfrm>
              <a:off x="4703885" y="5740400"/>
              <a:ext cx="1679330" cy="264496"/>
            </a:xfrm>
            <a:prstGeom prst="rect">
              <a:avLst/>
            </a:prstGeom>
            <a:solidFill>
              <a:srgbClr val="A48B7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1B9E5FF-1D80-DE20-5CE3-4B32AA52C326}"/>
                </a:ext>
              </a:extLst>
            </p:cNvPr>
            <p:cNvSpPr/>
            <p:nvPr/>
          </p:nvSpPr>
          <p:spPr>
            <a:xfrm>
              <a:off x="5431036" y="5797208"/>
              <a:ext cx="619244" cy="264496"/>
            </a:xfrm>
            <a:prstGeom prst="rect">
              <a:avLst/>
            </a:prstGeom>
            <a:solidFill>
              <a:srgbClr val="A48B7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891305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1DCE12-DAE7-6A89-C827-E2C72268F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Helvetica" pitchFamily="2" charset="0"/>
              </a:rPr>
              <a:t>What plants need to grow review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7A5467-60DB-E917-F76C-D414C91CA457}"/>
              </a:ext>
            </a:extLst>
          </p:cNvPr>
          <p:cNvSpPr txBox="1"/>
          <p:nvPr/>
        </p:nvSpPr>
        <p:spPr>
          <a:xfrm>
            <a:off x="7944853" y="6642556"/>
            <a:ext cx="681789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chemeClr val="tx2">
                    <a:lumMod val="50000"/>
                  </a:schemeClr>
                </a:solidFill>
              </a:rPr>
              <a:t>https://</a:t>
            </a:r>
            <a:r>
              <a:rPr lang="en-US" sz="800" dirty="0" err="1">
                <a:solidFill>
                  <a:schemeClr val="tx2">
                    <a:lumMod val="50000"/>
                  </a:schemeClr>
                </a:solidFill>
              </a:rPr>
              <a:t>www.cgpplus.co.uk</a:t>
            </a:r>
            <a:r>
              <a:rPr lang="en-US" sz="800" dirty="0">
                <a:solidFill>
                  <a:schemeClr val="tx2">
                    <a:lumMod val="50000"/>
                  </a:schemeClr>
                </a:solidFill>
              </a:rPr>
              <a:t>/primary/ks2/science/s2wae55-what-plants-need-to-grow-poster-year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6227EF3-B478-904F-F09C-DB6B4246DF90}"/>
              </a:ext>
            </a:extLst>
          </p:cNvPr>
          <p:cNvGrpSpPr/>
          <p:nvPr/>
        </p:nvGrpSpPr>
        <p:grpSpPr>
          <a:xfrm>
            <a:off x="4076254" y="1485414"/>
            <a:ext cx="3810492" cy="4789634"/>
            <a:chOff x="3525790" y="1417983"/>
            <a:chExt cx="3810492" cy="4789634"/>
          </a:xfrm>
        </p:grpSpPr>
        <p:pic>
          <p:nvPicPr>
            <p:cNvPr id="10242" name="Picture 2" descr="What Plants Need To Grow Poster (Year 3) | CGP Plus">
              <a:extLst>
                <a:ext uri="{FF2B5EF4-FFF2-40B4-BE49-F238E27FC236}">
                  <a16:creationId xmlns:a16="http://schemas.microsoft.com/office/drawing/2014/main" id="{4C714404-8079-97FD-4E5E-A6FC6324784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70" t="11761" r="4713" b="8135"/>
            <a:stretch/>
          </p:blipFill>
          <p:spPr bwMode="auto">
            <a:xfrm>
              <a:off x="3525790" y="1417983"/>
              <a:ext cx="3810492" cy="478963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E78EB40-4F6C-E9FA-495D-509FBCB541D7}"/>
                </a:ext>
              </a:extLst>
            </p:cNvPr>
            <p:cNvSpPr/>
            <p:nvPr/>
          </p:nvSpPr>
          <p:spPr>
            <a:xfrm>
              <a:off x="3633849" y="2280062"/>
              <a:ext cx="973777" cy="795647"/>
            </a:xfrm>
            <a:prstGeom prst="rect">
              <a:avLst/>
            </a:prstGeom>
            <a:solidFill>
              <a:srgbClr val="A9D4E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99956DB-4511-BDC0-5BFA-ED58B1304692}"/>
                </a:ext>
              </a:extLst>
            </p:cNvPr>
            <p:cNvSpPr/>
            <p:nvPr/>
          </p:nvSpPr>
          <p:spPr>
            <a:xfrm>
              <a:off x="6470564" y="2301618"/>
              <a:ext cx="764427" cy="795647"/>
            </a:xfrm>
            <a:prstGeom prst="rect">
              <a:avLst/>
            </a:prstGeom>
            <a:solidFill>
              <a:srgbClr val="A9D4E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DD3174C-1667-92AA-10BE-FA3D161DC951}"/>
                </a:ext>
              </a:extLst>
            </p:cNvPr>
            <p:cNvSpPr/>
            <p:nvPr/>
          </p:nvSpPr>
          <p:spPr>
            <a:xfrm>
              <a:off x="6096000" y="4390631"/>
              <a:ext cx="764427" cy="264496"/>
            </a:xfrm>
            <a:prstGeom prst="rect">
              <a:avLst/>
            </a:prstGeom>
            <a:solidFill>
              <a:srgbClr val="A5D6A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EAE3059-E265-C671-EC29-39E07F7439FC}"/>
                </a:ext>
              </a:extLst>
            </p:cNvPr>
            <p:cNvSpPr/>
            <p:nvPr/>
          </p:nvSpPr>
          <p:spPr>
            <a:xfrm>
              <a:off x="3549650" y="4390631"/>
              <a:ext cx="1584769" cy="264496"/>
            </a:xfrm>
            <a:prstGeom prst="rect">
              <a:avLst/>
            </a:prstGeom>
            <a:solidFill>
              <a:srgbClr val="A5D6A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B0EAAB4-846F-AB37-D5B2-CEF692440B06}"/>
                </a:ext>
              </a:extLst>
            </p:cNvPr>
            <p:cNvSpPr/>
            <p:nvPr/>
          </p:nvSpPr>
          <p:spPr>
            <a:xfrm>
              <a:off x="3633849" y="4458613"/>
              <a:ext cx="500845" cy="264496"/>
            </a:xfrm>
            <a:prstGeom prst="rect">
              <a:avLst/>
            </a:prstGeom>
            <a:solidFill>
              <a:srgbClr val="A5D6A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296017E-EABD-2604-3606-3BFA648F11E0}"/>
                </a:ext>
              </a:extLst>
            </p:cNvPr>
            <p:cNvSpPr/>
            <p:nvPr/>
          </p:nvSpPr>
          <p:spPr>
            <a:xfrm>
              <a:off x="3549650" y="4178300"/>
              <a:ext cx="1881386" cy="212331"/>
            </a:xfrm>
            <a:prstGeom prst="rect">
              <a:avLst/>
            </a:prstGeom>
            <a:solidFill>
              <a:srgbClr val="BBE0C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01D4F11-4E80-CC09-A4A3-CDA5840F49FD}"/>
                </a:ext>
              </a:extLst>
            </p:cNvPr>
            <p:cNvSpPr/>
            <p:nvPr/>
          </p:nvSpPr>
          <p:spPr>
            <a:xfrm>
              <a:off x="4703885" y="5740400"/>
              <a:ext cx="1679330" cy="264496"/>
            </a:xfrm>
            <a:prstGeom prst="rect">
              <a:avLst/>
            </a:prstGeom>
            <a:solidFill>
              <a:srgbClr val="A48B7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1B9E5FF-1D80-DE20-5CE3-4B32AA52C326}"/>
                </a:ext>
              </a:extLst>
            </p:cNvPr>
            <p:cNvSpPr/>
            <p:nvPr/>
          </p:nvSpPr>
          <p:spPr>
            <a:xfrm>
              <a:off x="5431036" y="5797208"/>
              <a:ext cx="619244" cy="264496"/>
            </a:xfrm>
            <a:prstGeom prst="rect">
              <a:avLst/>
            </a:prstGeom>
            <a:solidFill>
              <a:srgbClr val="A48B7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54EFABD2-859F-8C8E-7DF3-4A86BAD67475}"/>
              </a:ext>
            </a:extLst>
          </p:cNvPr>
          <p:cNvSpPr txBox="1"/>
          <p:nvPr/>
        </p:nvSpPr>
        <p:spPr>
          <a:xfrm>
            <a:off x="725700" y="1690688"/>
            <a:ext cx="340899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Sunlight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CO2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Water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Nutrients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Room to grow (space)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Another option: starting density</a:t>
            </a:r>
          </a:p>
        </p:txBody>
      </p:sp>
    </p:spTree>
    <p:extLst>
      <p:ext uri="{BB962C8B-B14F-4D97-AF65-F5344CB8AC3E}">
        <p14:creationId xmlns:p14="http://schemas.microsoft.com/office/powerpoint/2010/main" val="35965039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99F3FD9-22F2-1911-2CD8-9B1C456FC526}"/>
              </a:ext>
            </a:extLst>
          </p:cNvPr>
          <p:cNvSpPr/>
          <p:nvPr/>
        </p:nvSpPr>
        <p:spPr>
          <a:xfrm>
            <a:off x="7744408" y="1027906"/>
            <a:ext cx="3750906" cy="473841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6E39CE-8D6D-5909-598C-C5D2224EF0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your groups: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7C26C7-7A89-38DC-D591-E72E974263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8551"/>
            <a:ext cx="6402355" cy="5054324"/>
          </a:xfrm>
        </p:spPr>
        <p:txBody>
          <a:bodyPr>
            <a:normAutofit/>
          </a:bodyPr>
          <a:lstStyle/>
          <a:p>
            <a:r>
              <a:rPr lang="en-US" dirty="0"/>
              <a:t>Pick one of these things (or brainstorm your own) to vary for your experiment</a:t>
            </a:r>
          </a:p>
          <a:p>
            <a:r>
              <a:rPr lang="en-US" dirty="0"/>
              <a:t>You can have up to 15 populations</a:t>
            </a:r>
          </a:p>
          <a:p>
            <a:pPr lvl="1"/>
            <a:r>
              <a:rPr lang="en-US" dirty="0"/>
              <a:t>Recommended designs:</a:t>
            </a:r>
          </a:p>
          <a:p>
            <a:pPr lvl="2"/>
            <a:r>
              <a:rPr lang="en-US" sz="2400" dirty="0"/>
              <a:t>3 x 5</a:t>
            </a:r>
          </a:p>
          <a:p>
            <a:pPr lvl="2"/>
            <a:r>
              <a:rPr lang="en-US" sz="2400" dirty="0"/>
              <a:t>5 x 3</a:t>
            </a:r>
          </a:p>
          <a:p>
            <a:r>
              <a:rPr lang="en-US" dirty="0"/>
              <a:t>Check your design with me and then start adding growth medium to your containers</a:t>
            </a:r>
          </a:p>
          <a:p>
            <a:pPr lvl="1"/>
            <a:r>
              <a:rPr lang="en-US" dirty="0"/>
              <a:t>Make sure to label each of your containers with the replicate name and a unique ID for your group</a:t>
            </a:r>
          </a:p>
          <a:p>
            <a:pPr lvl="2"/>
            <a:endParaRPr lang="en-US" dirty="0"/>
          </a:p>
          <a:p>
            <a:pPr lvl="2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B967813-ADBF-BF9A-AB95-E5360A1176B3}"/>
              </a:ext>
            </a:extLst>
          </p:cNvPr>
          <p:cNvSpPr txBox="1"/>
          <p:nvPr/>
        </p:nvSpPr>
        <p:spPr>
          <a:xfrm>
            <a:off x="7944806" y="1443841"/>
            <a:ext cx="340899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Sunlight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CO2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Water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Nutrients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Room to grow (space)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Another option: starting density</a:t>
            </a:r>
          </a:p>
        </p:txBody>
      </p:sp>
    </p:spTree>
    <p:extLst>
      <p:ext uri="{BB962C8B-B14F-4D97-AF65-F5344CB8AC3E}">
        <p14:creationId xmlns:p14="http://schemas.microsoft.com/office/powerpoint/2010/main" val="36838664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537DF-8D85-5F37-67D4-F56A1AF4C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Collecting and analyzing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07F887-8EE0-D1DC-0E9A-AC9F4A2A7FE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2937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1DCE12-DAE7-6A89-C827-E2C72268F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433" y="500062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Helvetica" pitchFamily="2" charset="0"/>
              </a:rPr>
              <a:t>Collecting Data: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DE326AC-DA4C-2562-71FB-C16CBC31A9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433" y="1825625"/>
            <a:ext cx="4592216" cy="4351338"/>
          </a:xfrm>
        </p:spPr>
        <p:txBody>
          <a:bodyPr>
            <a:normAutofit/>
          </a:bodyPr>
          <a:lstStyle/>
          <a:p>
            <a:r>
              <a:rPr lang="en-US" dirty="0">
                <a:latin typeface="Helvetica" pitchFamily="2" charset="0"/>
              </a:rPr>
              <a:t>Set up a shared spreadsheet for your group – Google Sheets are a good option</a:t>
            </a:r>
          </a:p>
          <a:p>
            <a:r>
              <a:rPr lang="en-US" dirty="0">
                <a:latin typeface="Helvetica" pitchFamily="2" charset="0"/>
              </a:rPr>
              <a:t>See the example datasheet on the </a:t>
            </a:r>
            <a:r>
              <a:rPr lang="en-US" dirty="0" err="1">
                <a:latin typeface="Helvetica" pitchFamily="2" charset="0"/>
              </a:rPr>
              <a:t>eLC</a:t>
            </a:r>
            <a:r>
              <a:rPr lang="en-US" dirty="0">
                <a:latin typeface="Helvetica" pitchFamily="2" charset="0"/>
              </a:rPr>
              <a:t> page for setting up your sheet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0B9D73E-7CDD-B5FE-2930-E5AC14F3D0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0649" y="776179"/>
            <a:ext cx="6799011" cy="5400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0322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E39A9-99FD-34A2-6FC0-DDF89FBDD8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Analyzing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56636A-FFBB-6D8F-DBBC-FE97B44F97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will be graphing your data as the population over time</a:t>
            </a:r>
          </a:p>
          <a:p>
            <a:r>
              <a:rPr lang="en-US" dirty="0"/>
              <a:t>From this population over time data, we can determine if the population is growing logistically or exponentially</a:t>
            </a:r>
          </a:p>
        </p:txBody>
      </p:sp>
    </p:spTree>
    <p:extLst>
      <p:ext uri="{BB962C8B-B14F-4D97-AF65-F5344CB8AC3E}">
        <p14:creationId xmlns:p14="http://schemas.microsoft.com/office/powerpoint/2010/main" val="20064880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1DCE12-DAE7-6A89-C827-E2C72268F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Helvetica" pitchFamily="2" charset="0"/>
              </a:rPr>
              <a:t>Population growth review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C498EED-5E56-F448-2C84-73568D26BFA9}"/>
              </a:ext>
            </a:extLst>
          </p:cNvPr>
          <p:cNvGrpSpPr/>
          <p:nvPr/>
        </p:nvGrpSpPr>
        <p:grpSpPr>
          <a:xfrm>
            <a:off x="5055513" y="1690688"/>
            <a:ext cx="6760964" cy="4351339"/>
            <a:chOff x="5037221" y="1194189"/>
            <a:chExt cx="7154779" cy="4812192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4E6D4669-46A7-6495-A403-03FF07F116D4}"/>
                </a:ext>
              </a:extLst>
            </p:cNvPr>
            <p:cNvSpPr/>
            <p:nvPr/>
          </p:nvSpPr>
          <p:spPr>
            <a:xfrm>
              <a:off x="5085348" y="1194189"/>
              <a:ext cx="6817894" cy="477347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6F960E5-33E5-3C01-3F2A-86240D0C713A}"/>
                </a:ext>
              </a:extLst>
            </p:cNvPr>
            <p:cNvSpPr txBox="1"/>
            <p:nvPr/>
          </p:nvSpPr>
          <p:spPr>
            <a:xfrm>
              <a:off x="5037221" y="5790937"/>
              <a:ext cx="715477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solidFill>
                    <a:schemeClr val="tx2">
                      <a:lumMod val="50000"/>
                    </a:schemeClr>
                  </a:solidFill>
                </a:rPr>
                <a:t>https://</a:t>
              </a:r>
              <a:r>
                <a:rPr lang="en-US" sz="800" dirty="0" err="1">
                  <a:solidFill>
                    <a:schemeClr val="tx2">
                      <a:lumMod val="50000"/>
                    </a:schemeClr>
                  </a:solidFill>
                </a:rPr>
                <a:t>serc.carleton.edu</a:t>
              </a:r>
              <a:r>
                <a:rPr lang="en-US" sz="800" dirty="0">
                  <a:solidFill>
                    <a:schemeClr val="tx2">
                      <a:lumMod val="50000"/>
                    </a:schemeClr>
                  </a:solidFill>
                </a:rPr>
                <a:t>/details/images/56878.html</a:t>
              </a:r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3B69A7E7-824A-A4FF-560B-F2A6FC052F0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42877" y="1478316"/>
              <a:ext cx="6502833" cy="43513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07C6A9A-6336-B29A-D965-F9372B4AA9AA}"/>
                </a:ext>
              </a:extLst>
            </p:cNvPr>
            <p:cNvSpPr/>
            <p:nvPr/>
          </p:nvSpPr>
          <p:spPr>
            <a:xfrm>
              <a:off x="8718791" y="3428887"/>
              <a:ext cx="2438400" cy="411481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4F95FA9-0047-F4CF-29E5-B8C10E6B2C07}"/>
                </a:ext>
              </a:extLst>
            </p:cNvPr>
            <p:cNvSpPr/>
            <p:nvPr/>
          </p:nvSpPr>
          <p:spPr>
            <a:xfrm>
              <a:off x="6176210" y="2023531"/>
              <a:ext cx="1268530" cy="411481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EAEF2E82-6645-6F77-253C-9A9443285B3B}"/>
                  </a:ext>
                </a:extLst>
              </p:cNvPr>
              <p:cNvSpPr/>
              <p:nvPr/>
            </p:nvSpPr>
            <p:spPr>
              <a:xfrm>
                <a:off x="838200" y="2188727"/>
                <a:ext cx="3475383" cy="105143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80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𝑑𝑁</m:t>
                          </m:r>
                        </m:num>
                        <m:den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𝑑𝑇</m:t>
                          </m:r>
                        </m:den>
                      </m:f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𝑟𝑁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EAEF2E82-6645-6F77-253C-9A9443285B3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2188727"/>
                <a:ext cx="3475383" cy="105143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F26B6D71-F629-A043-E599-B5BE6CBCFA49}"/>
                  </a:ext>
                </a:extLst>
              </p:cNvPr>
              <p:cNvSpPr/>
              <p:nvPr/>
            </p:nvSpPr>
            <p:spPr>
              <a:xfrm>
                <a:off x="838199" y="4156037"/>
                <a:ext cx="3475383" cy="105143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80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𝑑𝑁</m:t>
                          </m:r>
                        </m:num>
                        <m:den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𝑑𝑇</m:t>
                          </m:r>
                        </m:den>
                      </m:f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𝑟𝑁</m:t>
                      </m:r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(1−</m:t>
                      </m:r>
                      <m:f>
                        <m:fPr>
                          <m:ctrlP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𝑁</m:t>
                          </m:r>
                        </m:num>
                        <m:den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𝐾</m:t>
                          </m:r>
                        </m:den>
                      </m:f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F26B6D71-F629-A043-E599-B5BE6CBCFA4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199" y="4156037"/>
                <a:ext cx="3475383" cy="1051430"/>
              </a:xfrm>
              <a:prstGeom prst="rect">
                <a:avLst/>
              </a:prstGeom>
              <a:blipFill>
                <a:blip r:embed="rId5"/>
                <a:stretch>
                  <a:fillRect b="-1205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618002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E39A9-99FD-34A2-6FC0-DDF89FBDD8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Before you go: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56636A-FFBB-6D8F-DBBC-FE97B44F97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Make sure you have labeled all of your experiment containers – put the label on the rim of the cup so it can be clearly seen from above! </a:t>
            </a:r>
          </a:p>
          <a:p>
            <a:r>
              <a:rPr lang="en-US" dirty="0"/>
              <a:t>Set up a group spreadsheet and record your day zero data</a:t>
            </a:r>
          </a:p>
          <a:p>
            <a:r>
              <a:rPr lang="en-US" dirty="0"/>
              <a:t>Turn in the experimental design sheet to </a:t>
            </a:r>
            <a:r>
              <a:rPr lang="en-US" dirty="0" err="1"/>
              <a:t>eLC</a:t>
            </a:r>
            <a:r>
              <a:rPr lang="en-US" dirty="0"/>
              <a:t> – due in one week</a:t>
            </a:r>
          </a:p>
        </p:txBody>
      </p:sp>
    </p:spTree>
    <p:extLst>
      <p:ext uri="{BB962C8B-B14F-4D97-AF65-F5344CB8AC3E}">
        <p14:creationId xmlns:p14="http://schemas.microsoft.com/office/powerpoint/2010/main" val="20559254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4E23B-32A2-9765-8885-0994491B9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" pitchFamily="2" charset="0"/>
              </a:rPr>
              <a:t>Learning objectives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236B66-7C99-D5AF-5D50-89BCC55E50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760242" cy="4351338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dirty="0">
                <a:latin typeface="Helvetica" pitchFamily="2" charset="0"/>
              </a:rPr>
              <a:t>Make predictions on how an environmental variable will affect population growth</a:t>
            </a:r>
          </a:p>
          <a:p>
            <a:pPr marL="514350" indent="-514350">
              <a:buAutoNum type="arabicPeriod"/>
            </a:pPr>
            <a:r>
              <a:rPr lang="en-US" dirty="0">
                <a:latin typeface="Helvetica" pitchFamily="2" charset="0"/>
              </a:rPr>
              <a:t>Set-up an experiment to test for differences in population growth rate and carrying capacities for the growth of a freshwater plant under different environmental conditions</a:t>
            </a:r>
          </a:p>
        </p:txBody>
      </p:sp>
    </p:spTree>
    <p:extLst>
      <p:ext uri="{BB962C8B-B14F-4D97-AF65-F5344CB8AC3E}">
        <p14:creationId xmlns:p14="http://schemas.microsoft.com/office/powerpoint/2010/main" val="992730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4E23B-32A2-9765-8885-0994491B9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" pitchFamily="2" charset="0"/>
              </a:rPr>
              <a:t>What is </a:t>
            </a:r>
            <a:r>
              <a:rPr lang="en-US" i="1" dirty="0">
                <a:latin typeface="Helvetica" pitchFamily="2" charset="0"/>
              </a:rPr>
              <a:t>Lemna?</a:t>
            </a:r>
            <a:endParaRPr lang="en-US" dirty="0">
              <a:latin typeface="Helvetica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236B66-7C99-D5AF-5D50-89BCC55E50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49253" cy="4351338"/>
          </a:xfrm>
        </p:spPr>
        <p:txBody>
          <a:bodyPr>
            <a:normAutofit/>
          </a:bodyPr>
          <a:lstStyle/>
          <a:p>
            <a:r>
              <a:rPr lang="en-US" i="1" dirty="0">
                <a:latin typeface="Helvetica" pitchFamily="2" charset="0"/>
              </a:rPr>
              <a:t>Lemna minor</a:t>
            </a:r>
          </a:p>
          <a:p>
            <a:r>
              <a:rPr lang="en-US" dirty="0">
                <a:latin typeface="Helvetica" pitchFamily="2" charset="0"/>
              </a:rPr>
              <a:t>Also called common duckweed or lesser duckweed</a:t>
            </a:r>
          </a:p>
          <a:p>
            <a:r>
              <a:rPr lang="en-US" dirty="0">
                <a:latin typeface="Helvetica" pitchFamily="2" charset="0"/>
              </a:rPr>
              <a:t>Common freshwater aquatic plant</a:t>
            </a:r>
          </a:p>
          <a:p>
            <a:r>
              <a:rPr lang="en-US" dirty="0">
                <a:latin typeface="Helvetica" pitchFamily="2" charset="0"/>
              </a:rPr>
              <a:t>Used for bioremediation, as livestock feed, as biofuel, in ecotoxicology studies, as an aquarium plant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3074" name="Picture 2" descr="I Made A Portal For My Rainbow Betta - YouTube">
            <a:extLst>
              <a:ext uri="{FF2B5EF4-FFF2-40B4-BE49-F238E27FC236}">
                <a16:creationId xmlns:a16="http://schemas.microsoft.com/office/drawing/2014/main" id="{4AE8AC41-7C44-50C9-12E5-D68050DBD2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2221" y="3877378"/>
            <a:ext cx="4411579" cy="2481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Plants | Free Full-Text | Sixth International Conference on Duckweed  Research and Applications Presents Lemnaceae as a Model Plant System in the  Genomics and Postgenomics Era">
            <a:extLst>
              <a:ext uri="{FF2B5EF4-FFF2-40B4-BE49-F238E27FC236}">
                <a16:creationId xmlns:a16="http://schemas.microsoft.com/office/drawing/2014/main" id="{015C707C-DD92-3DDD-CB20-16713694C1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86" b="8944"/>
          <a:stretch/>
        </p:blipFill>
        <p:spPr bwMode="auto">
          <a:xfrm>
            <a:off x="5887453" y="681037"/>
            <a:ext cx="3995063" cy="2929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E89BF59-31C2-6B38-A5C3-8F3EF82CC5AC}"/>
              </a:ext>
            </a:extLst>
          </p:cNvPr>
          <p:cNvSpPr txBox="1"/>
          <p:nvPr/>
        </p:nvSpPr>
        <p:spPr>
          <a:xfrm>
            <a:off x="6942221" y="6143447"/>
            <a:ext cx="60960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chemeClr val="tx2">
                    <a:lumMod val="50000"/>
                  </a:schemeClr>
                </a:solidFill>
              </a:rPr>
              <a:t>https://</a:t>
            </a:r>
            <a:r>
              <a:rPr lang="en-US" sz="800" dirty="0" err="1">
                <a:solidFill>
                  <a:schemeClr val="tx2">
                    <a:lumMod val="50000"/>
                  </a:schemeClr>
                </a:solidFill>
              </a:rPr>
              <a:t>www.youtube.com</a:t>
            </a:r>
            <a:r>
              <a:rPr lang="en-US" sz="800" dirty="0">
                <a:solidFill>
                  <a:schemeClr val="tx2">
                    <a:lumMod val="50000"/>
                  </a:schemeClr>
                </a:solidFill>
              </a:rPr>
              <a:t>/</a:t>
            </a:r>
            <a:r>
              <a:rPr lang="en-US" sz="800" dirty="0" err="1">
                <a:solidFill>
                  <a:schemeClr val="tx2">
                    <a:lumMod val="50000"/>
                  </a:schemeClr>
                </a:solidFill>
              </a:rPr>
              <a:t>watch?v</a:t>
            </a:r>
            <a:r>
              <a:rPr lang="en-US" sz="800" dirty="0">
                <a:solidFill>
                  <a:schemeClr val="tx2">
                    <a:lumMod val="50000"/>
                  </a:schemeClr>
                </a:solidFill>
              </a:rPr>
              <a:t>=hZDr0OuiVcQ&amp;ab_channel=</a:t>
            </a:r>
            <a:r>
              <a:rPr lang="en-US" sz="800" dirty="0" err="1">
                <a:solidFill>
                  <a:schemeClr val="tx2">
                    <a:lumMod val="50000"/>
                  </a:schemeClr>
                </a:solidFill>
              </a:rPr>
              <a:t>AquariumInfo</a:t>
            </a:r>
            <a:endParaRPr lang="en-US" sz="8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6EBF5E6-0706-AC86-3599-3CE4E77841DA}"/>
              </a:ext>
            </a:extLst>
          </p:cNvPr>
          <p:cNvSpPr txBox="1"/>
          <p:nvPr/>
        </p:nvSpPr>
        <p:spPr>
          <a:xfrm>
            <a:off x="5812038" y="661672"/>
            <a:ext cx="6497052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chemeClr val="tx2">
                    <a:lumMod val="50000"/>
                  </a:schemeClr>
                </a:solidFill>
              </a:rPr>
              <a:t>https://</a:t>
            </a:r>
            <a:r>
              <a:rPr lang="en-US" sz="800" dirty="0" err="1">
                <a:solidFill>
                  <a:schemeClr val="tx2">
                    <a:lumMod val="50000"/>
                  </a:schemeClr>
                </a:solidFill>
              </a:rPr>
              <a:t>www.mdpi.com</a:t>
            </a:r>
            <a:r>
              <a:rPr lang="en-US" sz="800" dirty="0">
                <a:solidFill>
                  <a:schemeClr val="tx2">
                    <a:lumMod val="50000"/>
                  </a:schemeClr>
                </a:solidFill>
              </a:rPr>
              <a:t>/2223-7747/12/11/2134</a:t>
            </a:r>
          </a:p>
        </p:txBody>
      </p:sp>
    </p:spTree>
    <p:extLst>
      <p:ext uri="{BB962C8B-B14F-4D97-AF65-F5344CB8AC3E}">
        <p14:creationId xmlns:p14="http://schemas.microsoft.com/office/powerpoint/2010/main" val="10922360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1DCE12-DAE7-6A89-C827-E2C72268F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Helvetica" pitchFamily="2" charset="0"/>
              </a:rPr>
              <a:t>How does </a:t>
            </a:r>
            <a:r>
              <a:rPr lang="en-US" sz="4000" i="1" dirty="0">
                <a:latin typeface="Helvetica" pitchFamily="2" charset="0"/>
              </a:rPr>
              <a:t>Lemna</a:t>
            </a:r>
            <a:r>
              <a:rPr lang="en-US" sz="4000" dirty="0">
                <a:latin typeface="Helvetica" pitchFamily="2" charset="0"/>
              </a:rPr>
              <a:t> grow?</a:t>
            </a:r>
          </a:p>
        </p:txBody>
      </p:sp>
      <p:pic>
        <p:nvPicPr>
          <p:cNvPr id="2050" name="Picture 2" descr="Duckweed Growth Rate Experiment - (2 Weeks) - YouTube">
            <a:extLst>
              <a:ext uri="{FF2B5EF4-FFF2-40B4-BE49-F238E27FC236}">
                <a16:creationId xmlns:a16="http://schemas.microsoft.com/office/drawing/2014/main" id="{D0E2C7D9-90AA-2B51-8413-9CC7F686F93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7" t="7858" r="1319" b="6863"/>
          <a:stretch/>
        </p:blipFill>
        <p:spPr bwMode="auto">
          <a:xfrm>
            <a:off x="6744923" y="333728"/>
            <a:ext cx="4741224" cy="23421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Science of the Seasons: Simple plant has place in complex web | The Mouth  of The Kenai">
            <a:extLst>
              <a:ext uri="{FF2B5EF4-FFF2-40B4-BE49-F238E27FC236}">
                <a16:creationId xmlns:a16="http://schemas.microsoft.com/office/drawing/2014/main" id="{EE8F7DB7-DCFF-8212-A433-C24E82AEA0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1036" y="3096128"/>
            <a:ext cx="3178175" cy="3428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9559EED-E647-A518-4FA6-3EE8279F6BAD}"/>
              </a:ext>
            </a:extLst>
          </p:cNvPr>
          <p:cNvSpPr txBox="1"/>
          <p:nvPr/>
        </p:nvSpPr>
        <p:spPr>
          <a:xfrm>
            <a:off x="5431036" y="6174770"/>
            <a:ext cx="7154779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2">
                    <a:lumMod val="50000"/>
                  </a:schemeClr>
                </a:solidFill>
              </a:rPr>
              <a:t>https://redoubtreporter.wordpress.com/2010/11/03/science-of-the</a:t>
            </a:r>
          </a:p>
          <a:p>
            <a:r>
              <a:rPr lang="en-US" sz="800" dirty="0">
                <a:solidFill>
                  <a:schemeClr val="tx2">
                    <a:lumMod val="50000"/>
                  </a:schemeClr>
                </a:solidFill>
              </a:rPr>
              <a:t>-seasons-simple-plant-has-place-in-complex-web/</a:t>
            </a:r>
          </a:p>
          <a:p>
            <a:endParaRPr lang="en-US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7A5467-60DB-E917-F76C-D414C91CA457}"/>
              </a:ext>
            </a:extLst>
          </p:cNvPr>
          <p:cNvSpPr txBox="1"/>
          <p:nvPr/>
        </p:nvSpPr>
        <p:spPr>
          <a:xfrm>
            <a:off x="10059143" y="1890895"/>
            <a:ext cx="119646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chemeClr val="tx2">
                    <a:lumMod val="50000"/>
                  </a:schemeClr>
                </a:solidFill>
              </a:rPr>
              <a:t>https://www.youtube.com/watch?v=EGVtRANdgkw&amp;ab_channel=AquariumPlantLab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DE326AC-DA4C-2562-71FB-C16CBC31A9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118811" cy="4351338"/>
          </a:xfrm>
        </p:spPr>
        <p:txBody>
          <a:bodyPr>
            <a:normAutofit/>
          </a:bodyPr>
          <a:lstStyle/>
          <a:p>
            <a:r>
              <a:rPr lang="en-US" dirty="0">
                <a:latin typeface="Helvetica" pitchFamily="2" charset="0"/>
              </a:rPr>
              <a:t>1-4 leaves (thalli) per plant</a:t>
            </a:r>
          </a:p>
          <a:p>
            <a:endParaRPr lang="en-US" dirty="0">
              <a:latin typeface="Helvetica" pitchFamily="2" charset="0"/>
            </a:endParaRPr>
          </a:p>
          <a:p>
            <a:r>
              <a:rPr lang="en-US" dirty="0">
                <a:latin typeface="Helvetica" pitchFamily="2" charset="0"/>
              </a:rPr>
              <a:t>1 single root</a:t>
            </a:r>
          </a:p>
          <a:p>
            <a:endParaRPr lang="en-US" dirty="0">
              <a:latin typeface="Helvetica" pitchFamily="2" charset="0"/>
            </a:endParaRPr>
          </a:p>
          <a:p>
            <a:r>
              <a:rPr lang="en-US" dirty="0">
                <a:latin typeface="Helvetica" pitchFamily="2" charset="0"/>
              </a:rPr>
              <a:t>As </a:t>
            </a:r>
            <a:r>
              <a:rPr lang="en-US" i="1" dirty="0">
                <a:latin typeface="Helvetica" pitchFamily="2" charset="0"/>
              </a:rPr>
              <a:t>Lemna </a:t>
            </a:r>
            <a:r>
              <a:rPr lang="en-US" dirty="0">
                <a:latin typeface="Helvetica" pitchFamily="2" charset="0"/>
              </a:rPr>
              <a:t>grows, each plant adds leaves and then divides to form multiple plants</a:t>
            </a:r>
          </a:p>
        </p:txBody>
      </p:sp>
    </p:spTree>
    <p:extLst>
      <p:ext uri="{BB962C8B-B14F-4D97-AF65-F5344CB8AC3E}">
        <p14:creationId xmlns:p14="http://schemas.microsoft.com/office/powerpoint/2010/main" val="26741708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1DCE12-DAE7-6A89-C827-E2C72268F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Helvetica" pitchFamily="2" charset="0"/>
              </a:rPr>
              <a:t>How does </a:t>
            </a:r>
            <a:r>
              <a:rPr lang="en-US" sz="4000" i="1" dirty="0">
                <a:latin typeface="Helvetica" pitchFamily="2" charset="0"/>
              </a:rPr>
              <a:t>Lemna</a:t>
            </a:r>
            <a:r>
              <a:rPr lang="en-US" sz="4000" dirty="0">
                <a:latin typeface="Helvetica" pitchFamily="2" charset="0"/>
              </a:rPr>
              <a:t> grow?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742E90-A04F-E776-439D-9F73E7B34513}"/>
              </a:ext>
            </a:extLst>
          </p:cNvPr>
          <p:cNvSpPr txBox="1"/>
          <p:nvPr/>
        </p:nvSpPr>
        <p:spPr>
          <a:xfrm>
            <a:off x="2057559" y="6677857"/>
            <a:ext cx="60960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chemeClr val="tx2">
                    <a:lumMod val="75000"/>
                  </a:schemeClr>
                </a:solidFill>
              </a:rPr>
              <a:t>https://</a:t>
            </a:r>
            <a:r>
              <a:rPr lang="en-US" sz="800" dirty="0" err="1">
                <a:solidFill>
                  <a:schemeClr val="tx2">
                    <a:lumMod val="75000"/>
                  </a:schemeClr>
                </a:solidFill>
              </a:rPr>
              <a:t>www.youtube.com</a:t>
            </a:r>
            <a:r>
              <a:rPr lang="en-US" sz="800" dirty="0">
                <a:solidFill>
                  <a:schemeClr val="tx2">
                    <a:lumMod val="75000"/>
                  </a:schemeClr>
                </a:solidFill>
              </a:rPr>
              <a:t>/</a:t>
            </a:r>
            <a:r>
              <a:rPr lang="en-US" sz="800" dirty="0" err="1">
                <a:solidFill>
                  <a:schemeClr val="tx2">
                    <a:lumMod val="75000"/>
                  </a:schemeClr>
                </a:solidFill>
              </a:rPr>
              <a:t>watch?v</a:t>
            </a:r>
            <a:r>
              <a:rPr lang="en-US" sz="800" dirty="0">
                <a:solidFill>
                  <a:schemeClr val="tx2">
                    <a:lumMod val="75000"/>
                  </a:schemeClr>
                </a:solidFill>
              </a:rPr>
              <a:t>=ypvraB3lNVY&amp;ab_channel=</a:t>
            </a:r>
            <a:r>
              <a:rPr lang="en-US" sz="800" dirty="0" err="1">
                <a:solidFill>
                  <a:schemeClr val="tx2">
                    <a:lumMod val="75000"/>
                  </a:schemeClr>
                </a:solidFill>
              </a:rPr>
              <a:t>Ran.glacialis</a:t>
            </a:r>
            <a:endParaRPr lang="en-US" sz="8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3" name="giphy (1).mp4">
            <a:hlinkClick r:id="" action="ppaction://media"/>
            <a:extLst>
              <a:ext uri="{FF2B5EF4-FFF2-40B4-BE49-F238E27FC236}">
                <a16:creationId xmlns:a16="http://schemas.microsoft.com/office/drawing/2014/main" id="{15B7FB7A-551E-3C34-407E-2E4D4F91A5C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57559" y="1252621"/>
            <a:ext cx="8108966" cy="5405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578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72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1DCE12-DAE7-6A89-C827-E2C72268F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Helvetica" pitchFamily="2" charset="0"/>
              </a:rPr>
              <a:t>How does </a:t>
            </a:r>
            <a:r>
              <a:rPr lang="en-US" sz="4000" i="1" dirty="0">
                <a:latin typeface="Helvetica" pitchFamily="2" charset="0"/>
              </a:rPr>
              <a:t>Lemna</a:t>
            </a:r>
            <a:r>
              <a:rPr lang="en-US" sz="4000" dirty="0">
                <a:latin typeface="Helvetica" pitchFamily="2" charset="0"/>
              </a:rPr>
              <a:t> grow?</a:t>
            </a:r>
          </a:p>
        </p:txBody>
      </p:sp>
      <p:pic>
        <p:nvPicPr>
          <p:cNvPr id="4" name="giphy.mp4">
            <a:hlinkClick r:id="" action="ppaction://media"/>
            <a:extLst>
              <a:ext uri="{FF2B5EF4-FFF2-40B4-BE49-F238E27FC236}">
                <a16:creationId xmlns:a16="http://schemas.microsoft.com/office/drawing/2014/main" id="{9C1D07FD-1DE9-EE98-2D2B-592C0307CB6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42921" y="1238452"/>
            <a:ext cx="8106158" cy="540410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C742E90-A04F-E776-439D-9F73E7B34513}"/>
              </a:ext>
            </a:extLst>
          </p:cNvPr>
          <p:cNvSpPr txBox="1"/>
          <p:nvPr/>
        </p:nvSpPr>
        <p:spPr>
          <a:xfrm>
            <a:off x="2042921" y="6645773"/>
            <a:ext cx="60960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chemeClr val="tx2">
                    <a:lumMod val="75000"/>
                  </a:schemeClr>
                </a:solidFill>
              </a:rPr>
              <a:t>https://</a:t>
            </a:r>
            <a:r>
              <a:rPr lang="en-US" sz="800" dirty="0" err="1">
                <a:solidFill>
                  <a:schemeClr val="tx2">
                    <a:lumMod val="75000"/>
                  </a:schemeClr>
                </a:solidFill>
              </a:rPr>
              <a:t>www.youtube.com</a:t>
            </a:r>
            <a:r>
              <a:rPr lang="en-US" sz="800" dirty="0">
                <a:solidFill>
                  <a:schemeClr val="tx2">
                    <a:lumMod val="75000"/>
                  </a:schemeClr>
                </a:solidFill>
              </a:rPr>
              <a:t>/</a:t>
            </a:r>
            <a:r>
              <a:rPr lang="en-US" sz="800" dirty="0" err="1">
                <a:solidFill>
                  <a:schemeClr val="tx2">
                    <a:lumMod val="75000"/>
                  </a:schemeClr>
                </a:solidFill>
              </a:rPr>
              <a:t>watch?v</a:t>
            </a:r>
            <a:r>
              <a:rPr lang="en-US" sz="800" dirty="0">
                <a:solidFill>
                  <a:schemeClr val="tx2">
                    <a:lumMod val="75000"/>
                  </a:schemeClr>
                </a:solidFill>
              </a:rPr>
              <a:t>=U0f4n8zRg14&amp;ab_channel=</a:t>
            </a:r>
            <a:r>
              <a:rPr lang="en-US" sz="800" dirty="0" err="1">
                <a:solidFill>
                  <a:schemeClr val="tx2">
                    <a:lumMod val="75000"/>
                  </a:schemeClr>
                </a:solidFill>
              </a:rPr>
              <a:t>Ran.glacialis</a:t>
            </a:r>
            <a:endParaRPr lang="en-US" sz="8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504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9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1DCE12-DAE7-6A89-C827-E2C72268F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Helvetica" pitchFamily="2" charset="0"/>
              </a:rPr>
              <a:t>Today’s lab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DE326AC-DA4C-2562-71FB-C16CBC31A9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8758" y="1690688"/>
            <a:ext cx="4481526" cy="4351338"/>
          </a:xfrm>
        </p:spPr>
        <p:txBody>
          <a:bodyPr>
            <a:normAutofit/>
          </a:bodyPr>
          <a:lstStyle/>
          <a:p>
            <a:r>
              <a:rPr lang="en-US" dirty="0">
                <a:latin typeface="Helvetica" pitchFamily="2" charset="0"/>
              </a:rPr>
              <a:t>You will be measuring </a:t>
            </a:r>
            <a:r>
              <a:rPr lang="en-US" i="1" dirty="0">
                <a:latin typeface="Helvetica" pitchFamily="2" charset="0"/>
              </a:rPr>
              <a:t>Lemna </a:t>
            </a:r>
            <a:r>
              <a:rPr lang="en-US" dirty="0">
                <a:latin typeface="Helvetica" pitchFamily="2" charset="0"/>
              </a:rPr>
              <a:t>population growth by counting the number of individuals over time under different conditions</a:t>
            </a:r>
          </a:p>
          <a:p>
            <a:endParaRPr lang="en-US" dirty="0">
              <a:latin typeface="Helvetica" pitchFamily="2" charset="0"/>
            </a:endParaRPr>
          </a:p>
          <a:p>
            <a:r>
              <a:rPr lang="en-US" dirty="0">
                <a:latin typeface="Helvetica" pitchFamily="2" charset="0"/>
              </a:rPr>
              <a:t>Counting </a:t>
            </a:r>
            <a:r>
              <a:rPr lang="en-US" i="1" dirty="0">
                <a:latin typeface="Helvetica" pitchFamily="2" charset="0"/>
              </a:rPr>
              <a:t>Lemna </a:t>
            </a:r>
            <a:r>
              <a:rPr lang="en-US" dirty="0">
                <a:latin typeface="Helvetica" pitchFamily="2" charset="0"/>
              </a:rPr>
              <a:t>every </a:t>
            </a:r>
          </a:p>
          <a:p>
            <a:pPr marL="0" indent="0">
              <a:buNone/>
            </a:pPr>
            <a:r>
              <a:rPr lang="en-US" dirty="0">
                <a:latin typeface="Helvetica" pitchFamily="2" charset="0"/>
              </a:rPr>
              <a:t>  1-2 days for 3 weeks</a:t>
            </a:r>
          </a:p>
          <a:p>
            <a:endParaRPr lang="en-US" dirty="0">
              <a:latin typeface="Helvetica" pitchFamily="2" charset="0"/>
            </a:endParaRPr>
          </a:p>
          <a:p>
            <a:pPr lvl="1"/>
            <a:endParaRPr lang="en-US" dirty="0">
              <a:latin typeface="Helvetica" pitchFamily="2" charset="0"/>
            </a:endParaRPr>
          </a:p>
          <a:p>
            <a:endParaRPr lang="en-US" dirty="0">
              <a:latin typeface="Helvetica" pitchFamily="2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1FBF0E0-69C9-E320-8C05-0249E6D01873}"/>
              </a:ext>
            </a:extLst>
          </p:cNvPr>
          <p:cNvGrpSpPr/>
          <p:nvPr/>
        </p:nvGrpSpPr>
        <p:grpSpPr>
          <a:xfrm>
            <a:off x="5037221" y="1194189"/>
            <a:ext cx="7154779" cy="4812192"/>
            <a:chOff x="5037221" y="1194189"/>
            <a:chExt cx="7154779" cy="4812192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DBB76AF8-5B27-A2E7-674C-5DF6BB89774C}"/>
                </a:ext>
              </a:extLst>
            </p:cNvPr>
            <p:cNvSpPr/>
            <p:nvPr/>
          </p:nvSpPr>
          <p:spPr>
            <a:xfrm>
              <a:off x="5085348" y="1194189"/>
              <a:ext cx="6817894" cy="477347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9559EED-E647-A518-4FA6-3EE8279F6BAD}"/>
                </a:ext>
              </a:extLst>
            </p:cNvPr>
            <p:cNvSpPr txBox="1"/>
            <p:nvPr/>
          </p:nvSpPr>
          <p:spPr>
            <a:xfrm>
              <a:off x="5037221" y="5790937"/>
              <a:ext cx="715477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solidFill>
                    <a:schemeClr val="tx2">
                      <a:lumMod val="50000"/>
                    </a:schemeClr>
                  </a:solidFill>
                </a:rPr>
                <a:t>https://</a:t>
              </a:r>
              <a:r>
                <a:rPr lang="en-US" sz="800" dirty="0" err="1">
                  <a:solidFill>
                    <a:schemeClr val="tx2">
                      <a:lumMod val="50000"/>
                    </a:schemeClr>
                  </a:solidFill>
                </a:rPr>
                <a:t>serc.carleton.edu</a:t>
              </a:r>
              <a:r>
                <a:rPr lang="en-US" sz="800" dirty="0">
                  <a:solidFill>
                    <a:schemeClr val="tx2">
                      <a:lumMod val="50000"/>
                    </a:schemeClr>
                  </a:solidFill>
                </a:rPr>
                <a:t>/details/images/56878.html</a:t>
              </a:r>
            </a:p>
          </p:txBody>
        </p:sp>
        <p:pic>
          <p:nvPicPr>
            <p:cNvPr id="8200" name="Picture 8">
              <a:extLst>
                <a:ext uri="{FF2B5EF4-FFF2-40B4-BE49-F238E27FC236}">
                  <a16:creationId xmlns:a16="http://schemas.microsoft.com/office/drawing/2014/main" id="{82BC5F41-E90D-5AD2-2690-4EAC63B53F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42877" y="1478316"/>
              <a:ext cx="6502833" cy="43513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7F705FC-A7B6-08F6-F449-D970C3E4716A}"/>
                </a:ext>
              </a:extLst>
            </p:cNvPr>
            <p:cNvSpPr/>
            <p:nvPr/>
          </p:nvSpPr>
          <p:spPr>
            <a:xfrm>
              <a:off x="8686800" y="3428999"/>
              <a:ext cx="2438400" cy="411481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2F5B301-9054-AC79-F676-21D3968B1643}"/>
                </a:ext>
              </a:extLst>
            </p:cNvPr>
            <p:cNvSpPr/>
            <p:nvPr/>
          </p:nvSpPr>
          <p:spPr>
            <a:xfrm>
              <a:off x="6176210" y="2023531"/>
              <a:ext cx="1268530" cy="411481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44897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1DCE12-DAE7-6A89-C827-E2C72268F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5687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Helvetica" pitchFamily="2" charset="0"/>
              </a:rPr>
              <a:t>Collecting data: parts of </a:t>
            </a:r>
            <a:r>
              <a:rPr lang="en-US" sz="4000" i="1" dirty="0">
                <a:latin typeface="Helvetica" pitchFamily="2" charset="0"/>
              </a:rPr>
              <a:t>Lemna</a:t>
            </a:r>
            <a:endParaRPr lang="en-US" sz="4000" dirty="0">
              <a:latin typeface="Helvetica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559EED-E647-A518-4FA6-3EE8279F6BAD}"/>
              </a:ext>
            </a:extLst>
          </p:cNvPr>
          <p:cNvSpPr txBox="1"/>
          <p:nvPr/>
        </p:nvSpPr>
        <p:spPr>
          <a:xfrm>
            <a:off x="8774311" y="6484536"/>
            <a:ext cx="71547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2">
                    <a:lumMod val="50000"/>
                  </a:schemeClr>
                </a:solidFill>
              </a:rPr>
              <a:t>https://redoubtreporter.wordpress.com/2010/11/03/science-of-the</a:t>
            </a:r>
          </a:p>
          <a:p>
            <a:r>
              <a:rPr lang="en-US" sz="800" dirty="0">
                <a:solidFill>
                  <a:schemeClr val="tx2">
                    <a:lumMod val="50000"/>
                  </a:schemeClr>
                </a:solidFill>
              </a:rPr>
              <a:t>-</a:t>
            </a:r>
            <a:endParaRPr lang="en-US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DE326AC-DA4C-2562-71FB-C16CBC31A9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118811" cy="4351338"/>
          </a:xfrm>
        </p:spPr>
        <p:txBody>
          <a:bodyPr>
            <a:normAutofit/>
          </a:bodyPr>
          <a:lstStyle/>
          <a:p>
            <a:r>
              <a:rPr lang="en-US" dirty="0">
                <a:latin typeface="Helvetica" pitchFamily="2" charset="0"/>
              </a:rPr>
              <a:t>The ‘leaves’ on </a:t>
            </a:r>
            <a:r>
              <a:rPr lang="en-US" i="1" dirty="0">
                <a:latin typeface="Helvetica" pitchFamily="2" charset="0"/>
              </a:rPr>
              <a:t>Lemna </a:t>
            </a:r>
            <a:r>
              <a:rPr lang="en-US" dirty="0">
                <a:latin typeface="Helvetica" pitchFamily="2" charset="0"/>
              </a:rPr>
              <a:t>are called thalli (singular: thallus)</a:t>
            </a:r>
          </a:p>
          <a:p>
            <a:r>
              <a:rPr lang="en-US" dirty="0">
                <a:latin typeface="Helvetica" pitchFamily="2" charset="0"/>
              </a:rPr>
              <a:t>Can also be called fronds</a:t>
            </a:r>
          </a:p>
        </p:txBody>
      </p:sp>
      <p:pic>
        <p:nvPicPr>
          <p:cNvPr id="18434" name="Picture 2" descr="Lemna perpusilla (minute duckweed): Go Botany">
            <a:extLst>
              <a:ext uri="{FF2B5EF4-FFF2-40B4-BE49-F238E27FC236}">
                <a16:creationId xmlns:a16="http://schemas.microsoft.com/office/drawing/2014/main" id="{1E7F29FC-EF68-07A3-C496-7959633A78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3016" y="728468"/>
            <a:ext cx="4191264" cy="5167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64C6BC1A-EE9D-2003-E95D-0A0C97A8C263}"/>
              </a:ext>
            </a:extLst>
          </p:cNvPr>
          <p:cNvGrpSpPr/>
          <p:nvPr/>
        </p:nvGrpSpPr>
        <p:grpSpPr>
          <a:xfrm>
            <a:off x="4763814" y="3025151"/>
            <a:ext cx="2664372" cy="2870629"/>
            <a:chOff x="5265683" y="3258903"/>
            <a:chExt cx="2664372" cy="2870629"/>
          </a:xfrm>
        </p:grpSpPr>
        <p:pic>
          <p:nvPicPr>
            <p:cNvPr id="18436" name="Picture 4" descr="Lemna perpusilla (minute duckweed): Go Botany">
              <a:extLst>
                <a:ext uri="{FF2B5EF4-FFF2-40B4-BE49-F238E27FC236}">
                  <a16:creationId xmlns:a16="http://schemas.microsoft.com/office/drawing/2014/main" id="{15D60A9C-02E6-E989-0778-CA46D7EDF52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949" r="8393" b="6532"/>
            <a:stretch/>
          </p:blipFill>
          <p:spPr bwMode="auto">
            <a:xfrm>
              <a:off x="5265683" y="3258903"/>
              <a:ext cx="2664372" cy="28706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D964F5D1-3E7E-AB1D-9E7D-B387577A5125}"/>
                </a:ext>
              </a:extLst>
            </p:cNvPr>
            <p:cNvSpPr/>
            <p:nvPr/>
          </p:nvSpPr>
          <p:spPr>
            <a:xfrm>
              <a:off x="5272214" y="4928840"/>
              <a:ext cx="823786" cy="379141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7B4ADD04-96A4-133A-6DF4-DA8561A6D78F}"/>
                </a:ext>
              </a:extLst>
            </p:cNvPr>
            <p:cNvSpPr/>
            <p:nvPr/>
          </p:nvSpPr>
          <p:spPr>
            <a:xfrm>
              <a:off x="5272214" y="5150046"/>
              <a:ext cx="227249" cy="68252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7B10B55-B64D-22AF-49F6-483175B40AFC}"/>
                </a:ext>
              </a:extLst>
            </p:cNvPr>
            <p:cNvSpPr/>
            <p:nvPr/>
          </p:nvSpPr>
          <p:spPr>
            <a:xfrm>
              <a:off x="5669475" y="5788272"/>
              <a:ext cx="1023064" cy="263393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627763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5E980-A838-C716-3DC1-5B3F83878A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Collecting data: counting schedule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5D70F27-B0E0-FD14-19FB-9BF897D49B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9347257"/>
              </p:ext>
            </p:extLst>
          </p:nvPr>
        </p:nvGraphicFramePr>
        <p:xfrm>
          <a:off x="1097280" y="2543991"/>
          <a:ext cx="10256520" cy="2625635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051304">
                  <a:extLst>
                    <a:ext uri="{9D8B030D-6E8A-4147-A177-3AD203B41FA5}">
                      <a16:colId xmlns:a16="http://schemas.microsoft.com/office/drawing/2014/main" val="2922954016"/>
                    </a:ext>
                  </a:extLst>
                </a:gridCol>
                <a:gridCol w="2051304">
                  <a:extLst>
                    <a:ext uri="{9D8B030D-6E8A-4147-A177-3AD203B41FA5}">
                      <a16:colId xmlns:a16="http://schemas.microsoft.com/office/drawing/2014/main" val="3999902326"/>
                    </a:ext>
                  </a:extLst>
                </a:gridCol>
                <a:gridCol w="2051304">
                  <a:extLst>
                    <a:ext uri="{9D8B030D-6E8A-4147-A177-3AD203B41FA5}">
                      <a16:colId xmlns:a16="http://schemas.microsoft.com/office/drawing/2014/main" val="2431075552"/>
                    </a:ext>
                  </a:extLst>
                </a:gridCol>
                <a:gridCol w="2051304">
                  <a:extLst>
                    <a:ext uri="{9D8B030D-6E8A-4147-A177-3AD203B41FA5}">
                      <a16:colId xmlns:a16="http://schemas.microsoft.com/office/drawing/2014/main" val="97536618"/>
                    </a:ext>
                  </a:extLst>
                </a:gridCol>
                <a:gridCol w="2051304">
                  <a:extLst>
                    <a:ext uri="{9D8B030D-6E8A-4147-A177-3AD203B41FA5}">
                      <a16:colId xmlns:a16="http://schemas.microsoft.com/office/drawing/2014/main" val="1166460191"/>
                    </a:ext>
                  </a:extLst>
                </a:gridCol>
              </a:tblGrid>
              <a:tr h="885009">
                <a:tc>
                  <a:txBody>
                    <a:bodyPr/>
                    <a:lstStyle/>
                    <a:p>
                      <a:r>
                        <a:rPr lang="en-US" sz="2800" dirty="0"/>
                        <a:t>Monday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Tuesday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Wednesday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Thursday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Friday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2810987"/>
                  </a:ext>
                </a:extLst>
              </a:tr>
              <a:tr h="1740626">
                <a:tc>
                  <a:txBody>
                    <a:bodyPr/>
                    <a:lstStyle/>
                    <a:p>
                      <a:r>
                        <a:rPr lang="en-US" sz="2400" dirty="0"/>
                        <a:t>I will take pictures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Sign up for a timeslot to come in and count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Sign up for a timeslot to come in and count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Count during lab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84103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789244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10344</TotalTime>
  <Words>911</Words>
  <Application>Microsoft Macintosh PowerPoint</Application>
  <PresentationFormat>Widescreen</PresentationFormat>
  <Paragraphs>131</Paragraphs>
  <Slides>18</Slides>
  <Notes>7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Calibri Light</vt:lpstr>
      <vt:lpstr>Cambria Math</vt:lpstr>
      <vt:lpstr>Helvetica</vt:lpstr>
      <vt:lpstr>Office Theme</vt:lpstr>
      <vt:lpstr>Lemna population growth!</vt:lpstr>
      <vt:lpstr>Learning objectives for today</vt:lpstr>
      <vt:lpstr>What is Lemna?</vt:lpstr>
      <vt:lpstr>How does Lemna grow?</vt:lpstr>
      <vt:lpstr>How does Lemna grow?</vt:lpstr>
      <vt:lpstr>How does Lemna grow?</vt:lpstr>
      <vt:lpstr>Today’s lab</vt:lpstr>
      <vt:lpstr>Collecting data: parts of Lemna</vt:lpstr>
      <vt:lpstr>Collecting data: counting schedule</vt:lpstr>
      <vt:lpstr>Designing your experiment</vt:lpstr>
      <vt:lpstr>What plants need to grow review</vt:lpstr>
      <vt:lpstr>What plants need to grow review</vt:lpstr>
      <vt:lpstr>In your groups:</vt:lpstr>
      <vt:lpstr>Collecting and analyzing data</vt:lpstr>
      <vt:lpstr>Collecting Data:</vt:lpstr>
      <vt:lpstr>Analyzing data</vt:lpstr>
      <vt:lpstr>Population growth review</vt:lpstr>
      <vt:lpstr>Before you go: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Lemna population growth!</dc:title>
  <dc:creator>Katie Schroeder</dc:creator>
  <cp:lastModifiedBy>Katie Schroeder</cp:lastModifiedBy>
  <cp:revision>6</cp:revision>
  <dcterms:created xsi:type="dcterms:W3CDTF">2023-10-03T15:11:46Z</dcterms:created>
  <dcterms:modified xsi:type="dcterms:W3CDTF">2024-09-06T15:59:23Z</dcterms:modified>
</cp:coreProperties>
</file>

<file path=docProps/thumbnail.jpeg>
</file>